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3" r:id="rId1"/>
  </p:sldMasterIdLst>
  <p:notesMasterIdLst>
    <p:notesMasterId r:id="rId19"/>
  </p:notesMasterIdLst>
  <p:sldIdLst>
    <p:sldId id="256" r:id="rId2"/>
    <p:sldId id="260" r:id="rId3"/>
    <p:sldId id="257" r:id="rId4"/>
    <p:sldId id="264" r:id="rId5"/>
    <p:sldId id="261" r:id="rId6"/>
    <p:sldId id="262" r:id="rId7"/>
    <p:sldId id="263" r:id="rId8"/>
    <p:sldId id="271" r:id="rId9"/>
    <p:sldId id="272" r:id="rId10"/>
    <p:sldId id="273" r:id="rId11"/>
    <p:sldId id="270" r:id="rId12"/>
    <p:sldId id="275" r:id="rId13"/>
    <p:sldId id="274" r:id="rId14"/>
    <p:sldId id="279" r:id="rId15"/>
    <p:sldId id="278" r:id="rId16"/>
    <p:sldId id="276" r:id="rId17"/>
    <p:sldId id="280" r:id="rId1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Lato" panose="020B0604020202020204" charset="0"/>
      <p:regular r:id="rId24"/>
      <p:bold r:id="rId25"/>
      <p:italic r:id="rId26"/>
      <p:boldItalic r:id="rId27"/>
    </p:embeddedFont>
    <p:embeddedFont>
      <p:font typeface="Trebuchet MS" panose="020B0603020202020204" pitchFamily="34" charset="0"/>
      <p:regular r:id="rId28"/>
      <p:bold r:id="rId29"/>
      <p:italic r:id="rId30"/>
      <p:boldItalic r:id="rId31"/>
    </p:embeddedFont>
    <p:embeddedFont>
      <p:font typeface="Wingdings 3" panose="05040102010807070707" pitchFamily="18" charset="2"/>
      <p:regular r:id="rId3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00CC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64" y="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ae8955a457_0_8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ae8955a457_0_8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 smtClean="0"/>
              <a:t>‹№›</a:t>
            </a:fld>
            <a:endParaRPr lang="uk"/>
          </a:p>
        </p:txBody>
      </p:sp>
    </p:spTree>
    <p:extLst>
      <p:ext uri="{BB962C8B-B14F-4D97-AF65-F5344CB8AC3E}">
        <p14:creationId xmlns:p14="http://schemas.microsoft.com/office/powerpoint/2010/main" val="97936315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 smtClean="0"/>
              <a:t>‹№›</a:t>
            </a:fld>
            <a:endParaRPr lang="uk"/>
          </a:p>
        </p:txBody>
      </p:sp>
    </p:spTree>
    <p:extLst>
      <p:ext uri="{BB962C8B-B14F-4D97-AF65-F5344CB8AC3E}">
        <p14:creationId xmlns:p14="http://schemas.microsoft.com/office/powerpoint/2010/main" val="181088826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 smtClean="0"/>
              <a:t>‹№›</a:t>
            </a:fld>
            <a:endParaRPr lang="uk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880694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 smtClean="0"/>
              <a:t>‹№›</a:t>
            </a:fld>
            <a:endParaRPr lang="uk"/>
          </a:p>
        </p:txBody>
      </p:sp>
    </p:spTree>
    <p:extLst>
      <p:ext uri="{BB962C8B-B14F-4D97-AF65-F5344CB8AC3E}">
        <p14:creationId xmlns:p14="http://schemas.microsoft.com/office/powerpoint/2010/main" val="381967266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 smtClean="0"/>
              <a:t>‹№›</a:t>
            </a:fld>
            <a:endParaRPr lang="uk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806521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 smtClean="0"/>
              <a:t>‹№›</a:t>
            </a:fld>
            <a:endParaRPr lang="uk"/>
          </a:p>
        </p:txBody>
      </p:sp>
    </p:spTree>
    <p:extLst>
      <p:ext uri="{BB962C8B-B14F-4D97-AF65-F5344CB8AC3E}">
        <p14:creationId xmlns:p14="http://schemas.microsoft.com/office/powerpoint/2010/main" val="164221470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 smtClean="0"/>
              <a:t>‹№›</a:t>
            </a:fld>
            <a:endParaRPr lang="uk"/>
          </a:p>
        </p:txBody>
      </p:sp>
    </p:spTree>
    <p:extLst>
      <p:ext uri="{BB962C8B-B14F-4D97-AF65-F5344CB8AC3E}">
        <p14:creationId xmlns:p14="http://schemas.microsoft.com/office/powerpoint/2010/main" val="379504612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 smtClean="0"/>
              <a:t>‹№›</a:t>
            </a:fld>
            <a:endParaRPr lang="uk"/>
          </a:p>
        </p:txBody>
      </p:sp>
    </p:spTree>
    <p:extLst>
      <p:ext uri="{BB962C8B-B14F-4D97-AF65-F5344CB8AC3E}">
        <p14:creationId xmlns:p14="http://schemas.microsoft.com/office/powerpoint/2010/main" val="3013148096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пеціальний макет">
  <p:cSld name="Спеціальний макет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title"/>
          </p:nvPr>
        </p:nvSpPr>
        <p:spPr>
          <a:xfrm>
            <a:off x="324475" y="465975"/>
            <a:ext cx="5124300" cy="28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324475" y="3612602"/>
            <a:ext cx="5124300" cy="13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800"/>
              <a:buNone/>
              <a:defRPr sz="1800">
                <a:solidFill>
                  <a:srgbClr val="61616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800"/>
              <a:buNone/>
              <a:defRPr sz="1800">
                <a:solidFill>
                  <a:srgbClr val="61616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800"/>
              <a:buNone/>
              <a:defRPr sz="1800">
                <a:solidFill>
                  <a:srgbClr val="61616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800"/>
              <a:buNone/>
              <a:defRPr sz="1800">
                <a:solidFill>
                  <a:srgbClr val="61616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800"/>
              <a:buNone/>
              <a:defRPr sz="1800">
                <a:solidFill>
                  <a:srgbClr val="61616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800"/>
              <a:buNone/>
              <a:defRPr sz="1800">
                <a:solidFill>
                  <a:srgbClr val="61616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800"/>
              <a:buNone/>
              <a:defRPr sz="1800">
                <a:solidFill>
                  <a:srgbClr val="61616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800"/>
              <a:buNone/>
              <a:defRPr sz="1800">
                <a:solidFill>
                  <a:srgbClr val="61616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800"/>
              <a:buNone/>
              <a:defRPr sz="1800">
                <a:solidFill>
                  <a:srgbClr val="61616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1pPr>
            <a:lvl2pPr lvl="1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2pPr>
            <a:lvl3pPr lvl="2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3pPr>
            <a:lvl4pPr lvl="3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4pPr>
            <a:lvl5pPr lvl="4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5pPr>
            <a:lvl6pPr lvl="5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6pPr>
            <a:lvl7pPr lvl="6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7pPr>
            <a:lvl8pPr lvl="7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8pPr>
            <a:lvl9pPr lvl="8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47786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51188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8004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 smtClean="0"/>
              <a:t>‹№›</a:t>
            </a:fld>
            <a:endParaRPr lang="uk"/>
          </a:p>
        </p:txBody>
      </p:sp>
    </p:spTree>
    <p:extLst>
      <p:ext uri="{BB962C8B-B14F-4D97-AF65-F5344CB8AC3E}">
        <p14:creationId xmlns:p14="http://schemas.microsoft.com/office/powerpoint/2010/main" val="1632309543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8553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 smtClean="0"/>
              <a:t>‹№›</a:t>
            </a:fld>
            <a:endParaRPr lang="uk"/>
          </a:p>
        </p:txBody>
      </p:sp>
    </p:spTree>
    <p:extLst>
      <p:ext uri="{BB962C8B-B14F-4D97-AF65-F5344CB8AC3E}">
        <p14:creationId xmlns:p14="http://schemas.microsoft.com/office/powerpoint/2010/main" val="314119605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 smtClean="0"/>
              <a:t>‹№›</a:t>
            </a:fld>
            <a:endParaRPr lang="uk"/>
          </a:p>
        </p:txBody>
      </p:sp>
    </p:spTree>
    <p:extLst>
      <p:ext uri="{BB962C8B-B14F-4D97-AF65-F5344CB8AC3E}">
        <p14:creationId xmlns:p14="http://schemas.microsoft.com/office/powerpoint/2010/main" val="297827413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 smtClean="0"/>
              <a:t>‹№›</a:t>
            </a:fld>
            <a:endParaRPr lang="uk"/>
          </a:p>
        </p:txBody>
      </p:sp>
    </p:spTree>
    <p:extLst>
      <p:ext uri="{BB962C8B-B14F-4D97-AF65-F5344CB8AC3E}">
        <p14:creationId xmlns:p14="http://schemas.microsoft.com/office/powerpoint/2010/main" val="7120324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 smtClean="0"/>
              <a:t>‹№›</a:t>
            </a:fld>
            <a:endParaRPr lang="uk"/>
          </a:p>
        </p:txBody>
      </p:sp>
    </p:spTree>
    <p:extLst>
      <p:ext uri="{BB962C8B-B14F-4D97-AF65-F5344CB8AC3E}">
        <p14:creationId xmlns:p14="http://schemas.microsoft.com/office/powerpoint/2010/main" val="311422534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 smtClean="0"/>
              <a:t>‹№›</a:t>
            </a:fld>
            <a:endParaRPr lang="uk"/>
          </a:p>
        </p:txBody>
      </p:sp>
    </p:spTree>
    <p:extLst>
      <p:ext uri="{BB962C8B-B14F-4D97-AF65-F5344CB8AC3E}">
        <p14:creationId xmlns:p14="http://schemas.microsoft.com/office/powerpoint/2010/main" val="100303935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 smtClean="0"/>
              <a:t>‹№›</a:t>
            </a:fld>
            <a:endParaRPr lang="uk"/>
          </a:p>
        </p:txBody>
      </p:sp>
    </p:spTree>
    <p:extLst>
      <p:ext uri="{BB962C8B-B14F-4D97-AF65-F5344CB8AC3E}">
        <p14:creationId xmlns:p14="http://schemas.microsoft.com/office/powerpoint/2010/main" val="148498940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 smtClean="0"/>
              <a:t>‹№›</a:t>
            </a:fld>
            <a:endParaRPr lang="u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57528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 smtClean="0"/>
              <a:t>‹№›</a:t>
            </a:fld>
            <a:endParaRPr lang="uk"/>
          </a:p>
        </p:txBody>
      </p:sp>
    </p:spTree>
    <p:extLst>
      <p:ext uri="{BB962C8B-B14F-4D97-AF65-F5344CB8AC3E}">
        <p14:creationId xmlns:p14="http://schemas.microsoft.com/office/powerpoint/2010/main" val="220740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22" r:id="rId19"/>
    <p:sldLayoutId id="2147483723" r:id="rId20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mancherkasy@gmail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zakon.rada.gov.ua/laws/show/z0372-20#Text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title" idx="4294967295"/>
          </p:nvPr>
        </p:nvSpPr>
        <p:spPr>
          <a:xfrm>
            <a:off x="0" y="1"/>
            <a:ext cx="7734299" cy="210311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4800" b="1" dirty="0">
                <a:solidFill>
                  <a:srgbClr val="002060"/>
                </a:solidFill>
              </a:rPr>
              <a:t>КОНКУРС-ЗАХИСТ МАН</a:t>
            </a:r>
            <a:endParaRPr sz="4800" b="1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4800" b="1" dirty="0">
                <a:solidFill>
                  <a:srgbClr val="002060"/>
                </a:solidFill>
              </a:rPr>
              <a:t>ОНЛАЙН ФОРМАТ</a:t>
            </a:r>
            <a:endParaRPr sz="4800" b="1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4294967295"/>
          </p:nvPr>
        </p:nvSpPr>
        <p:spPr>
          <a:xfrm>
            <a:off x="1" y="2103120"/>
            <a:ext cx="4781007" cy="304038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800" b="1" i="1" dirty="0">
                <a:solidFill>
                  <a:srgbClr val="7030A0"/>
                </a:solidFill>
              </a:rPr>
              <a:t>Методична нарада для організаторів</a:t>
            </a:r>
            <a:endParaRPr sz="2800" b="1" i="1" dirty="0">
              <a:solidFill>
                <a:srgbClr val="7030A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uk" sz="2400" i="1" dirty="0">
              <a:solidFill>
                <a:schemeClr val="accent2">
                  <a:lumMod val="50000"/>
                </a:schemeClr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400" i="1" dirty="0">
                <a:solidFill>
                  <a:srgbClr val="008080"/>
                </a:solidFill>
              </a:rPr>
              <a:t> Початок - 23 грудня 2020 року,          10.00 – 14.00</a:t>
            </a:r>
            <a:endParaRPr sz="2400" i="1" dirty="0">
              <a:solidFill>
                <a:srgbClr val="008080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400" i="1" dirty="0">
                <a:solidFill>
                  <a:srgbClr val="008080"/>
                </a:solidFill>
              </a:rPr>
              <a:t>  Проводить КЗ “ЧОЦРОДЧОР”</a:t>
            </a:r>
            <a:endParaRPr sz="2400" i="1" dirty="0">
              <a:solidFill>
                <a:srgbClr val="00808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114495-43F5-40D6-A76C-8DDFB4DEDF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008" y="2103120"/>
            <a:ext cx="4362991" cy="30403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C08E3E-E686-4E86-BC9A-016355032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" y="117178"/>
            <a:ext cx="7421879" cy="7362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ЧАСОВІ МЕЖІ ЕТАПІВ КОНКУРСУ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39E222C-AC57-4F5F-A893-16C0D4F4B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460" y="853440"/>
            <a:ext cx="7421880" cy="4290060"/>
          </a:xfrm>
          <a:blipFill dpi="0" rotWithShape="1">
            <a:blip r:embed="rId2">
              <a:alphaModFix am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uk-UA" sz="2000" b="1" dirty="0">
                <a:solidFill>
                  <a:srgbClr val="FF0000"/>
                </a:solidFill>
              </a:rPr>
              <a:t>ЗА КІЛЬКА ТИЖНІВ ДО ПОСТЕРНОГО ЗАХИСТУ – </a:t>
            </a:r>
            <a:br>
              <a:rPr lang="uk-UA" sz="2000" b="1" dirty="0">
                <a:solidFill>
                  <a:srgbClr val="FF0000"/>
                </a:solidFill>
              </a:rPr>
            </a:br>
            <a:r>
              <a:rPr lang="uk-UA" sz="2000" b="1" dirty="0">
                <a:solidFill>
                  <a:srgbClr val="FF0000"/>
                </a:solidFill>
              </a:rPr>
              <a:t>ЗАОЧНЕ ОЦІНЮВАННЯ ДОСЛІДНИЦЬКИХ РОБІТ (*);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uk-UA" sz="2000" b="1" dirty="0">
                <a:solidFill>
                  <a:srgbClr val="FF0000"/>
                </a:solidFill>
              </a:rPr>
              <a:t>ДЕНЬ 1 – ПОСТЕРНИЙ ЗАХИСТ </a:t>
            </a:r>
            <a:r>
              <a:rPr kumimoji="0" lang="uk-UA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(*)</a:t>
            </a:r>
            <a:r>
              <a:rPr lang="uk-UA" sz="2000" b="1" dirty="0">
                <a:solidFill>
                  <a:srgbClr val="FF0000"/>
                </a:solidFill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1500" b="1" dirty="0">
                <a:solidFill>
                  <a:srgbClr val="002060"/>
                </a:solidFill>
              </a:rPr>
              <a:t>Кожен конкурсант </a:t>
            </a:r>
            <a:r>
              <a:rPr lang="uk-UA" sz="1500" b="1" dirty="0" err="1">
                <a:solidFill>
                  <a:srgbClr val="002060"/>
                </a:solidFill>
              </a:rPr>
              <a:t>автономно</a:t>
            </a:r>
            <a:r>
              <a:rPr lang="uk-UA" sz="1500" b="1" dirty="0">
                <a:solidFill>
                  <a:srgbClr val="002060"/>
                </a:solidFill>
              </a:rPr>
              <a:t> включається </a:t>
            </a:r>
            <a:r>
              <a:rPr kumimoji="0" lang="uk-UA" sz="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у визначений час </a:t>
            </a:r>
            <a:r>
              <a:rPr lang="uk-UA" sz="1500" b="1" dirty="0">
                <a:solidFill>
                  <a:srgbClr val="002060"/>
                </a:solidFill>
              </a:rPr>
              <a:t>згідно розкладу.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1500" b="1" dirty="0">
                <a:solidFill>
                  <a:srgbClr val="002060"/>
                </a:solidFill>
              </a:rPr>
              <a:t>Час захисту</a:t>
            </a:r>
            <a:r>
              <a:rPr lang="uk-UA" b="1" dirty="0">
                <a:solidFill>
                  <a:srgbClr val="002060"/>
                </a:solidFill>
              </a:rPr>
              <a:t> – </a:t>
            </a:r>
            <a:r>
              <a:rPr lang="uk-UA" sz="2000" b="1" dirty="0">
                <a:solidFill>
                  <a:srgbClr val="002060"/>
                </a:solidFill>
              </a:rPr>
              <a:t>20 хв = 2 хв + 3 хв + 15 хв.</a:t>
            </a:r>
          </a:p>
          <a:p>
            <a:pPr marL="0" indent="0">
              <a:buNone/>
            </a:pPr>
            <a:r>
              <a:rPr lang="uk-UA" b="1" dirty="0">
                <a:solidFill>
                  <a:srgbClr val="002060"/>
                </a:solidFill>
              </a:rPr>
              <a:t>     </a:t>
            </a:r>
            <a:r>
              <a:rPr lang="uk-UA" sz="1500" b="1" dirty="0">
                <a:solidFill>
                  <a:srgbClr val="002060"/>
                </a:solidFill>
              </a:rPr>
              <a:t>(2 хв – налаштування зв</a:t>
            </a:r>
            <a:r>
              <a:rPr lang="en-US" sz="1500" b="1" dirty="0">
                <a:solidFill>
                  <a:srgbClr val="002060"/>
                </a:solidFill>
              </a:rPr>
              <a:t>’</a:t>
            </a:r>
            <a:r>
              <a:rPr lang="uk-UA" sz="1500" b="1" dirty="0" err="1">
                <a:solidFill>
                  <a:srgbClr val="002060"/>
                </a:solidFill>
              </a:rPr>
              <a:t>язку</a:t>
            </a:r>
            <a:r>
              <a:rPr lang="uk-UA" sz="1500" b="1" dirty="0">
                <a:solidFill>
                  <a:srgbClr val="002060"/>
                </a:solidFill>
              </a:rPr>
              <a:t>; </a:t>
            </a:r>
            <a:br>
              <a:rPr lang="uk-UA" sz="1500" b="1" dirty="0">
                <a:solidFill>
                  <a:srgbClr val="002060"/>
                </a:solidFill>
              </a:rPr>
            </a:br>
            <a:r>
              <a:rPr lang="uk-UA" sz="1500" b="1" dirty="0">
                <a:solidFill>
                  <a:srgbClr val="002060"/>
                </a:solidFill>
              </a:rPr>
              <a:t>     3 хв – доповідь конкурсанта;</a:t>
            </a:r>
            <a:br>
              <a:rPr lang="uk-UA" sz="1500" b="1" dirty="0">
                <a:solidFill>
                  <a:srgbClr val="002060"/>
                </a:solidFill>
              </a:rPr>
            </a:br>
            <a:r>
              <a:rPr lang="uk-UA" sz="1500" b="1" dirty="0">
                <a:solidFill>
                  <a:srgbClr val="002060"/>
                </a:solidFill>
              </a:rPr>
              <a:t>     15 хв – запитання-відповіді, дискусія з членами журі).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000" b="1" dirty="0">
                <a:solidFill>
                  <a:srgbClr val="FF0000"/>
                </a:solidFill>
              </a:rPr>
              <a:t>ДЕНЬ 2 -  НАУКОВА КОНФЕРЕНЦІЯ (*):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1500" b="1" dirty="0">
                <a:solidFill>
                  <a:srgbClr val="002060"/>
                </a:solidFill>
              </a:rPr>
              <a:t>Всі конкурсанти одночасно включаються в конференцію і чують виступи один одного. Черговість виступу визначають журі. Конкурсанти задають питання доповідачу письмово у чаті.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1500" b="1" dirty="0">
                <a:solidFill>
                  <a:srgbClr val="002060"/>
                </a:solidFill>
              </a:rPr>
              <a:t>Час виступу – </a:t>
            </a:r>
            <a:r>
              <a:rPr lang="uk-UA" sz="2100" b="1" dirty="0">
                <a:solidFill>
                  <a:srgbClr val="002060"/>
                </a:solidFill>
              </a:rPr>
              <a:t>10 хв = </a:t>
            </a:r>
            <a:r>
              <a:rPr lang="uk-UA" sz="2100" b="1" dirty="0">
                <a:solidFill>
                  <a:srgbClr val="002060"/>
                </a:solidFill>
                <a:latin typeface="Trebuchet MS" panose="020B0603020202020204"/>
              </a:rPr>
              <a:t>7</a:t>
            </a:r>
            <a:r>
              <a:rPr kumimoji="0" lang="uk-UA" sz="2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хв + 3 хв.</a:t>
            </a:r>
          </a:p>
          <a:p>
            <a:pPr marL="0" indent="0">
              <a:buNone/>
            </a:pPr>
            <a:r>
              <a:rPr kumimoji="0" lang="uk-UA" sz="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   (до 7 хв – виступ конкурсанта;</a:t>
            </a:r>
            <a:br>
              <a:rPr kumimoji="0" lang="uk-UA" sz="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</a:br>
            <a:r>
              <a:rPr kumimoji="0" lang="uk-UA" sz="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    до 3 хв – відповіді на запитання). </a:t>
            </a:r>
          </a:p>
          <a:p>
            <a:pPr marL="0" indent="0">
              <a:buNone/>
            </a:pPr>
            <a:r>
              <a:rPr kumimoji="0" lang="uk-UA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!!! Кожен з етапів (*) відбувається без оголошення результатів.  </a:t>
            </a:r>
            <a:endParaRPr kumimoji="0" lang="uk-UA" sz="1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indent="0">
              <a:buNone/>
            </a:pPr>
            <a:endParaRPr lang="uk-UA" sz="1500" b="1" dirty="0">
              <a:solidFill>
                <a:srgbClr val="002060"/>
              </a:solidFill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7507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89AE35-DACD-4D59-A221-4942A551F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1" y="117178"/>
            <a:ext cx="7180579" cy="990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0" marR="0" lvl="0" indent="0" defTabSz="3429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tabLst/>
              <a:defRPr/>
            </a:pPr>
            <a:r>
              <a:rPr kumimoji="0" lang="uk-UA" sz="31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/>
                <a:ea typeface="+mn-ea"/>
                <a:cs typeface="+mn-cs"/>
              </a:rPr>
              <a:t>МЕТОДИЧНИЙ ЛИСТ ПРО ОРГАНІЗАЦІЮ ТА ПРОВЕДЕННЯ КОНКУРСУ ВІД 13.11.2020</a:t>
            </a:r>
            <a:b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/>
                <a:ea typeface="+mn-ea"/>
                <a:cs typeface="+mn-cs"/>
              </a:rPr>
            </a:br>
            <a:endParaRPr lang="uk-UA" dirty="0"/>
          </a:p>
        </p:txBody>
      </p:sp>
      <p:pic>
        <p:nvPicPr>
          <p:cNvPr id="18" name="Місце для вмісту 17">
            <a:extLst>
              <a:ext uri="{FF2B5EF4-FFF2-40B4-BE49-F238E27FC236}">
                <a16:creationId xmlns:a16="http://schemas.microsoft.com/office/drawing/2014/main" id="{6BA8193E-A0E2-4A84-829F-8C67BE11B76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253740" y="1285557"/>
            <a:ext cx="2603250" cy="3774263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</p:pic>
      <p:pic>
        <p:nvPicPr>
          <p:cNvPr id="16" name="Місце для вмісту 15">
            <a:extLst>
              <a:ext uri="{FF2B5EF4-FFF2-40B4-BE49-F238E27FC236}">
                <a16:creationId xmlns:a16="http://schemas.microsoft.com/office/drawing/2014/main" id="{BEFF2C8A-3B4D-45BB-B45B-D44BA1D05C3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40630" y="1206830"/>
            <a:ext cx="2686110" cy="385299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</p:pic>
    </p:spTree>
    <p:extLst>
      <p:ext uri="{BB962C8B-B14F-4D97-AF65-F5344CB8AC3E}">
        <p14:creationId xmlns:p14="http://schemas.microsoft.com/office/powerpoint/2010/main" val="1679124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53B1AA-31C1-441C-8E2E-ED7E816A5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147958" cy="990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4000" b="1" dirty="0">
                <a:solidFill>
                  <a:srgbClr val="0033CC"/>
                </a:solidFill>
              </a:rPr>
              <a:t>КОНКУРСНІ ДЕДЛАЙНИ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D40455F-2027-4D67-A22A-C912C8F25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90600"/>
            <a:ext cx="8147958" cy="4152900"/>
          </a:xfrm>
          <a:blipFill dpi="0" rotWithShape="1">
            <a:blip r:embed="rId2">
              <a:alphaModFix am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indent="444500"/>
            <a:r>
              <a:rPr lang="uk-UA" sz="4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 етап – районний (міський, районний, об’єднаної територіальної громади) – </a:t>
            </a:r>
            <a:br>
              <a:rPr lang="uk-UA" sz="4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4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грудень 2020 р. </a:t>
            </a:r>
            <a:r>
              <a:rPr kumimoji="0" lang="uk-UA" sz="4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– </a:t>
            </a:r>
            <a:r>
              <a:rPr lang="uk-UA" sz="4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січень 2021 р.;</a:t>
            </a:r>
            <a:r>
              <a:rPr kumimoji="0" lang="uk-UA" sz="4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</a:p>
          <a:p>
            <a:pPr indent="444500"/>
            <a:r>
              <a:rPr lang="uk-UA" sz="4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 етап – обласний – лютий 2021 р.;</a:t>
            </a:r>
          </a:p>
          <a:p>
            <a:pPr indent="444500"/>
            <a:r>
              <a:rPr lang="uk-UA" sz="4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III етап – Всеукраїнський (фінальний) – квітень-травень 2021 р.</a:t>
            </a:r>
            <a:endParaRPr lang="uk-UA" sz="4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6957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F34AC0-11CD-4533-B40E-344150241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481" y="220980"/>
            <a:ext cx="7188199" cy="990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4400" b="1" dirty="0">
                <a:solidFill>
                  <a:srgbClr val="7030A0"/>
                </a:solidFill>
              </a:rPr>
              <a:t>КОМЕНТАРІ - ПОКРОКОВО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67D6FD1-CCEA-42EE-B5A7-9DDB4BDCF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481" y="1330882"/>
            <a:ext cx="8148319" cy="3751658"/>
          </a:xfrm>
          <a:blipFill dpi="0" rotWithShape="1">
            <a:blip r:embed="rId2">
              <a:alphaModFix am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 fontScale="55000" lnSpcReduction="20000"/>
          </a:bodyPr>
          <a:lstStyle/>
          <a:p>
            <a:pPr marR="0" lvl="0" indent="0" defTabSz="3429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5FCBEF"/>
              </a:buClr>
              <a:buSzPct val="80000"/>
              <a:buNone/>
              <a:tabLst/>
              <a:defRPr/>
            </a:pPr>
            <a:r>
              <a:rPr lang="uk-UA" sz="45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КРОК 1. Проводимо на місцях І етап конкурсу</a:t>
            </a:r>
            <a:r>
              <a:rPr kumimoji="0" lang="uk-UA" sz="4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(район, місто, ОТГ).</a:t>
            </a:r>
          </a:p>
          <a:p>
            <a:pPr indent="444500"/>
            <a:r>
              <a:rPr lang="uk-UA" sz="4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Режим конкурсу – онлайн.</a:t>
            </a:r>
          </a:p>
          <a:p>
            <a:pPr indent="444500"/>
            <a:r>
              <a:rPr lang="uk-UA" sz="4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Обов</a:t>
            </a:r>
            <a:r>
              <a:rPr lang="en-US" sz="4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uk-UA" sz="4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язкове</a:t>
            </a:r>
            <a:r>
              <a:rPr lang="uk-UA" sz="4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4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виконання конкурсної програми у повному обсязі:</a:t>
            </a:r>
            <a:br>
              <a:rPr lang="uk-UA" sz="4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4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заочне оцінювання; </a:t>
            </a:r>
            <a:br>
              <a:rPr lang="uk-UA" sz="4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4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uk-UA" sz="4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постерний</a:t>
            </a:r>
            <a:r>
              <a:rPr lang="uk-UA" sz="4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захист (</a:t>
            </a:r>
            <a:r>
              <a:rPr lang="uk-UA" sz="4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постери</a:t>
            </a:r>
            <a:r>
              <a:rPr lang="uk-UA" sz="4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в електронному варіанті);</a:t>
            </a:r>
            <a:br>
              <a:rPr lang="uk-UA" sz="4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4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конференція.</a:t>
            </a:r>
          </a:p>
          <a:p>
            <a:pPr indent="444500"/>
            <a:r>
              <a:rPr lang="uk-UA" sz="4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Бажане розведення у датах проведення </a:t>
            </a:r>
            <a:r>
              <a:rPr lang="uk-UA" sz="4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постерного</a:t>
            </a:r>
            <a:r>
              <a:rPr lang="uk-UA" sz="4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захисту і конференції. 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9332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68346E-5C75-4D6D-936B-FFB128093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1" y="117178"/>
            <a:ext cx="8216899" cy="705782"/>
          </a:xfrm>
        </p:spPr>
        <p:txBody>
          <a:bodyPr>
            <a:normAutofit fontScale="90000"/>
          </a:bodyPr>
          <a:lstStyle/>
          <a:p>
            <a:r>
              <a:rPr kumimoji="0" lang="uk-UA" sz="4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КОМЕНТАРІ - ПОКРОКОВО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56AAF82-7A91-4A17-8210-6A407295C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1" y="876300"/>
            <a:ext cx="8864598" cy="4213860"/>
          </a:xfrm>
          <a:blipFill dpi="0" rotWithShape="1">
            <a:blip r:embed="rId2">
              <a:alphaModFix am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 fontScale="70000" lnSpcReduction="20000"/>
          </a:bodyPr>
          <a:lstStyle/>
          <a:p>
            <a:pPr marR="0" lvl="0" indent="0" algn="l" defTabSz="3429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5FCBEF"/>
              </a:buClr>
              <a:buSzPct val="80000"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КРОК 2. Подання на ІІ (обласний) етап конкурсних робіт та супровідних документів:</a:t>
            </a:r>
          </a:p>
          <a:p>
            <a:pPr marL="600075" marR="0" lvl="0" indent="-342900" defTabSz="3429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uk-UA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електронні варіанти</a:t>
            </a: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(організовано, усі разом-від регіону) просимо надсилати на пошту </a:t>
            </a:r>
            <a:r>
              <a:rPr kumimoji="0" lang="uk-UA" sz="2800" b="0" i="0" u="sng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mancherkasy</a:t>
            </a:r>
            <a:r>
              <a:rPr kumimoji="0" lang="uk-UA" sz="2800" b="0" i="0" u="sng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kumimoji="0" lang="en-US" sz="2800" b="0" i="0" u="sng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gmail</a:t>
            </a:r>
            <a:r>
              <a:rPr kumimoji="0" lang="uk-UA" sz="2800" b="0" i="0" u="sng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</a:t>
            </a: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kumimoji="0" lang="uk-UA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marR="0" lvl="0" indent="0" defTabSz="3429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темі листа просимо </a:t>
            </a:r>
            <a:r>
              <a:rPr kumimoji="0" lang="uk-UA" sz="2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вказувати регіон</a:t>
            </a: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(район, місто, ОТГ).</a:t>
            </a:r>
          </a:p>
          <a:p>
            <a:pPr marR="0" lvl="0" defTabSz="342900" rtl="0" eaLnBrk="1" fontAlgn="auto" latinLnBrk="0" hangingPunct="1">
              <a:lnSpc>
                <a:spcPct val="107000"/>
              </a:lnSpc>
              <a:spcBef>
                <a:spcPts val="750"/>
              </a:spcBef>
              <a:spcAft>
                <a:spcPts val="800"/>
              </a:spcAft>
              <a:buClr>
                <a:srgbClr val="5FCBEF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uk-UA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оригінали - у друкованому варіанті</a:t>
            </a: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подавати у     відділення      Черкаської обласної МАН за </a:t>
            </a:r>
            <a:r>
              <a:rPr kumimoji="0" lang="uk-UA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адресою</a:t>
            </a: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м. Черкаси, вул. Смілянська, 132,  </a:t>
            </a:r>
            <a:b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uk-UA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9-10.</a:t>
            </a:r>
            <a:endParaRPr kumimoji="0" lang="uk-UA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marR="0" lvl="0" indent="0" algn="l" defTabSz="3429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uk-UA" sz="3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!!! Термін подання робіт на обласний етап – до 31.01.2021 р.</a:t>
            </a:r>
          </a:p>
          <a:p>
            <a:pPr marL="257175" marR="0" lvl="0" indent="0" algn="l" defTabSz="3429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None/>
              <a:tabLst/>
              <a:defRPr/>
            </a:pPr>
            <a:r>
              <a:rPr lang="uk-UA" sz="31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 Заявку можна надсилати раніше – по мірі її підготовки. </a:t>
            </a:r>
          </a:p>
          <a:p>
            <a:pPr marL="257175" marR="0" lvl="0" indent="0" algn="l" defTabSz="3429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None/>
              <a:tabLst/>
              <a:defRPr/>
            </a:pPr>
            <a:r>
              <a:rPr lang="uk-UA" sz="31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 У світлі дистанційного спілкування особливого значення набуває </a:t>
            </a:r>
            <a:r>
              <a:rPr lang="uk-UA" sz="3100" b="1" i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коректність</a:t>
            </a:r>
            <a:r>
              <a:rPr lang="uk-UA" sz="31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поданої  організаторами інформації щодо конкурсантів)!</a:t>
            </a:r>
            <a:endParaRPr kumimoji="0" lang="uk-UA" sz="31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37678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F34AC0-11CD-4533-B40E-34415024124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1920" y="68264"/>
            <a:ext cx="7561263" cy="990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4400" b="1" dirty="0">
                <a:solidFill>
                  <a:srgbClr val="7030A0"/>
                </a:solidFill>
              </a:rPr>
              <a:t>КОМЕНТАРІ - ПОКРОКОВО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67D6FD1-CCEA-42EE-B5A7-9DDB4BDCFA2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1920" y="1127759"/>
            <a:ext cx="8465820" cy="3947477"/>
          </a:xfrm>
          <a:blipFill dpi="0" rotWithShape="1">
            <a:blip r:embed="rId2">
              <a:alphaModFix am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pPr marL="257175" marR="0" lvl="0" indent="0" algn="l" defTabSz="3429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КРОК 3. Створення бази електронних </a:t>
            </a:r>
            <a:r>
              <a:rPr kumimoji="0" lang="uk-UA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постерів</a:t>
            </a: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</a:p>
          <a:p>
            <a:pPr marL="257175" marR="0" lvl="0" indent="0" algn="l" defTabSz="3429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uk-UA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За кілька тижнів до </a:t>
            </a:r>
            <a:r>
              <a:rPr kumimoji="0" lang="uk-UA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постерного</a:t>
            </a:r>
            <a:r>
              <a:rPr kumimoji="0" lang="uk-UA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захисту кожен конкурсант має </a:t>
            </a:r>
            <a:r>
              <a:rPr kumimoji="0" lang="uk-UA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надіслать</a:t>
            </a:r>
            <a:r>
              <a:rPr kumimoji="0" lang="uk-UA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електронний варіант </a:t>
            </a:r>
            <a:r>
              <a:rPr kumimoji="0" lang="uk-UA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постеру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Детальні інструкції конкурсантам будуть надані. </a:t>
            </a:r>
          </a:p>
          <a:p>
            <a:pPr marL="257175" marR="0" lvl="0" indent="0" algn="l" defTabSz="3429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uk-UA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Члени журі 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будуть ознайомлені з </a:t>
            </a:r>
            <a:r>
              <a:rPr lang="uk-UA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постерами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конкурсантів упродовж двох тижнів до дати проведення </a:t>
            </a:r>
            <a:r>
              <a:rPr lang="uk-UA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постерного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захисту. </a:t>
            </a:r>
            <a:endParaRPr kumimoji="0" lang="uk-UA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66903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F34AC0-11CD-4533-B40E-344150241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481" y="220980"/>
            <a:ext cx="8552179" cy="6248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uk-UA" sz="3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ПЕРЕЛІК КОНКУРСНИХ МАТЕРІАЛІВ:</a:t>
            </a:r>
            <a:endParaRPr lang="uk-UA" sz="32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67D6FD1-CCEA-42EE-B5A7-9DDB4BDCF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182" y="965122"/>
            <a:ext cx="8737598" cy="3957398"/>
          </a:xfrm>
          <a:blipFill dpi="0" rotWithShape="1">
            <a:blip r:embed="rId2">
              <a:alphaModFix am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 fontScale="25000" lnSpcReduction="20000"/>
          </a:bodyPr>
          <a:lstStyle/>
          <a:p>
            <a:pPr algn="just"/>
            <a:r>
              <a:rPr lang="uk-UA" sz="1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</a:pPr>
            <a:r>
              <a:rPr lang="uk-UA" sz="12800" b="1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 РЕГІОНУ (РАЙОНУ, МІСТА, ОТГ)</a:t>
            </a:r>
            <a:r>
              <a:rPr lang="uk-UA" sz="1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uk-UA" sz="128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uk-UA" sz="12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Заявка на участь у ІІ етапі за формою;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uk-UA" sz="12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Пояснення </a:t>
            </a:r>
            <a:r>
              <a:rPr lang="uk-UA" sz="1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(для конкурсантів з ІІ місцями);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uk-UA" sz="12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Науково-дослідницькі роботи</a:t>
            </a:r>
            <a:r>
              <a:rPr lang="uk-UA" sz="1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uk-UA" sz="12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Анотації дослідницьких робіт</a:t>
            </a:r>
            <a:r>
              <a:rPr lang="uk-UA" sz="128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uk-UA" sz="12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Інформація про результативність І етапу </a:t>
            </a:r>
          </a:p>
          <a:p>
            <a:pPr marL="0" lvl="0" indent="0">
              <a:lnSpc>
                <a:spcPct val="107000"/>
              </a:lnSpc>
              <a:buNone/>
            </a:pPr>
            <a:r>
              <a:rPr lang="uk-UA" sz="1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uk-UA" sz="12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формою</a:t>
            </a:r>
            <a:r>
              <a:rPr lang="uk-UA" sz="128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1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11200" b="1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1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11200" b="1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1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1800" b="1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1800" b="1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1800" b="1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77828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7EFF3E-BA63-43E4-B677-39EB8ABDC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1" y="53340"/>
            <a:ext cx="8056879" cy="71628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ПЕРЕЛІК КОНКУРСНИХ МАТЕРІАЛІВ: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E6E6169-287D-4145-8CFA-E3DF11BB5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890" y="822960"/>
            <a:ext cx="7500619" cy="4320540"/>
          </a:xfrm>
          <a:blipFill dpi="0" rotWithShape="1">
            <a:blip r:embed="rId2">
              <a:alphaModFix am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 fontScale="25000" lnSpcReduction="20000"/>
          </a:bodyPr>
          <a:lstStyle/>
          <a:p>
            <a:r>
              <a:rPr lang="uk-UA" sz="12800" b="1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 КОЖНОГО КОНКУРСАНТА:</a:t>
            </a:r>
            <a:endParaRPr lang="uk-UA" sz="128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uk-UA" sz="3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uk-UA" sz="112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Науково-дослідницька робота</a:t>
            </a:r>
            <a:r>
              <a:rPr lang="uk-UA" sz="1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342900" lvl="0" indent="-342900">
              <a:buFont typeface="+mj-lt"/>
              <a:buAutoNum type="arabicPeriod"/>
            </a:pPr>
            <a:r>
              <a:rPr lang="uk-UA" sz="112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Рецензія на роботу незалежного експерта</a:t>
            </a:r>
            <a:r>
              <a:rPr lang="uk-UA" sz="1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342900" lvl="0" indent="-342900">
              <a:buFont typeface="+mj-lt"/>
              <a:buAutoNum type="arabicPeriod"/>
            </a:pPr>
            <a:r>
              <a:rPr lang="uk-UA" sz="112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Відгук наукового керівника роботи</a:t>
            </a:r>
            <a:r>
              <a:rPr lang="uk-UA" sz="1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uk-UA" sz="112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Мотиваційний лист</a:t>
            </a:r>
            <a:r>
              <a:rPr lang="uk-UA" sz="1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uk-UA" sz="1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uk-UA" sz="112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Анотація до роботи</a:t>
            </a:r>
            <a:r>
              <a:rPr lang="uk-UA" sz="1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uk-UA" sz="1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uk-UA" sz="112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Декларація академічної доброчесності</a:t>
            </a:r>
            <a:r>
              <a:rPr lang="uk-UA" sz="1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uk-UA" sz="1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uk-UA" sz="112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Паспорт експонату (розробки)</a:t>
            </a:r>
            <a:r>
              <a:rPr lang="uk-UA" sz="1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за його наявності.</a:t>
            </a:r>
            <a:endParaRPr lang="uk-UA" sz="1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8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08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Заголовок 41">
            <a:extLst>
              <a:ext uri="{FF2B5EF4-FFF2-40B4-BE49-F238E27FC236}">
                <a16:creationId xmlns:a16="http://schemas.microsoft.com/office/drawing/2014/main" id="{8B19BA62-EBF8-47EB-8755-DC8B74E67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313"/>
            <a:ext cx="9086850" cy="255643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br>
              <a:rPr lang="uk-UA" b="1" u="sng" dirty="0">
                <a:solidFill>
                  <a:srgbClr val="002060"/>
                </a:solidFill>
              </a:rPr>
            </a:br>
            <a:br>
              <a:rPr lang="uk-UA" b="1" u="sng" dirty="0">
                <a:solidFill>
                  <a:srgbClr val="002060"/>
                </a:solidFill>
              </a:rPr>
            </a:br>
            <a:br>
              <a:rPr lang="uk-UA" b="1" u="sng" dirty="0">
                <a:solidFill>
                  <a:srgbClr val="002060"/>
                </a:solidFill>
              </a:rPr>
            </a:br>
            <a:r>
              <a:rPr lang="uk-UA" sz="2800" b="1" u="sng" dirty="0">
                <a:solidFill>
                  <a:srgbClr val="002060"/>
                </a:solidFill>
              </a:rPr>
              <a:t>МОНУ:</a:t>
            </a:r>
            <a:r>
              <a:rPr lang="uk-UA" sz="2800" b="1" dirty="0">
                <a:solidFill>
                  <a:srgbClr val="002060"/>
                </a:solidFill>
              </a:rPr>
              <a:t> ВСЕУКРАЇНСЬКІ УЧНІВСЬКІ ОЛІМПІАДИ </a:t>
            </a:r>
            <a:br>
              <a:rPr lang="uk-UA" sz="2800" b="1" dirty="0">
                <a:solidFill>
                  <a:srgbClr val="002060"/>
                </a:solidFill>
              </a:rPr>
            </a:br>
            <a:r>
              <a:rPr lang="uk-UA" sz="2800" b="1" dirty="0">
                <a:solidFill>
                  <a:srgbClr val="002060"/>
                </a:solidFill>
              </a:rPr>
              <a:t>НЕ ПРОВОДИТИМУТЬСЯ ПІД ЧАС КАРАНТИНУ</a:t>
            </a:r>
            <a:br>
              <a:rPr lang="uk-UA" sz="2800" b="1" dirty="0">
                <a:solidFill>
                  <a:srgbClr val="002060"/>
                </a:solidFill>
              </a:rPr>
            </a:br>
            <a:r>
              <a:rPr lang="uk-UA" sz="2800" b="1" dirty="0">
                <a:solidFill>
                  <a:srgbClr val="002060"/>
                </a:solidFill>
              </a:rPr>
              <a:t>(ОФІЦІЙНЕ ПОВІДОМЛЕННЯ  САЙТІ МОНУ ВІД 27.11.2020)</a:t>
            </a:r>
          </a:p>
        </p:txBody>
      </p:sp>
      <p:pic>
        <p:nvPicPr>
          <p:cNvPr id="49" name="Місце для вмісту 48">
            <a:extLst>
              <a:ext uri="{FF2B5EF4-FFF2-40B4-BE49-F238E27FC236}">
                <a16:creationId xmlns:a16="http://schemas.microsoft.com/office/drawing/2014/main" id="{C3C82871-BF23-4BE9-8F39-B26D4A58E6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392135"/>
            <a:ext cx="9201150" cy="2736051"/>
          </a:xfr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341E3981-C44A-4A85-8725-62CE19ED4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84926"/>
            <a:ext cx="3769387" cy="105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036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B4C382-C823-43A5-B11C-663D942BD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" y="-11638"/>
            <a:ext cx="7452360" cy="4606497"/>
          </a:xfrm>
          <a:prstGeom prst="rect">
            <a:avLst/>
          </a:prstGeom>
        </p:spPr>
      </p:pic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5C78557-F176-45BE-BC5E-6C55FF0113AE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4594859"/>
            <a:ext cx="8851900" cy="45815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33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https://zakon.rada.gov.ua/laws/show/z0372-20#Text</a:t>
            </a:r>
            <a:endParaRPr lang="uk-UA" sz="2400" dirty="0">
              <a:solidFill>
                <a:srgbClr val="0033CC"/>
              </a:solidFill>
            </a:endParaRPr>
          </a:p>
          <a:p>
            <a:endParaRPr lang="uk-UA" sz="24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8E5E5F-9579-4AC0-8CC5-EB8665B9F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" y="83820"/>
            <a:ext cx="8214359" cy="9372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 КУНКУРСУ НАУКОВО-ДОСЛІДНИЦЬКИХ РОБІТ – ДО КОНКУРСУ ДОСЛІДНИЦЬКИХ ПРОЄКТІВ </a:t>
            </a:r>
          </a:p>
        </p:txBody>
      </p:sp>
      <p:pic>
        <p:nvPicPr>
          <p:cNvPr id="7" name="Місце для вмісту 6">
            <a:extLst>
              <a:ext uri="{FF2B5EF4-FFF2-40B4-BE49-F238E27FC236}">
                <a16:creationId xmlns:a16="http://schemas.microsoft.com/office/drawing/2014/main" id="{932CE709-CCF8-48C5-B267-899DA38025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8126" y="1071262"/>
            <a:ext cx="5746750" cy="4072238"/>
          </a:xfrm>
        </p:spPr>
      </p:pic>
    </p:spTree>
    <p:extLst>
      <p:ext uri="{BB962C8B-B14F-4D97-AF65-F5344CB8AC3E}">
        <p14:creationId xmlns:p14="http://schemas.microsoft.com/office/powerpoint/2010/main" val="1637556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9288D98-F9C1-46F8-805C-12BD5D46B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72" y="138793"/>
            <a:ext cx="8637814" cy="102053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4800" b="1" dirty="0">
                <a:solidFill>
                  <a:srgbClr val="0033CC"/>
                </a:solidFill>
              </a:rPr>
              <a:t>НОВИЙ ФОРМАТ КОНКУРСУ:</a:t>
            </a:r>
          </a:p>
        </p:txBody>
      </p:sp>
      <p:sp>
        <p:nvSpPr>
          <p:cNvPr id="6" name="Місце для тексту 5">
            <a:extLst>
              <a:ext uri="{FF2B5EF4-FFF2-40B4-BE49-F238E27FC236}">
                <a16:creationId xmlns:a16="http://schemas.microsoft.com/office/drawing/2014/main" id="{DAE29E2C-89CF-4358-B30F-B3ED62DC01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" y="1085850"/>
            <a:ext cx="7805056" cy="4057649"/>
          </a:xfr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4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44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заочне</a:t>
            </a:r>
            <a:r>
              <a:rPr lang="ru-RU" sz="44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44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оцінювання</a:t>
            </a:r>
            <a:r>
              <a:rPr lang="ru-RU" sz="44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   </a:t>
            </a:r>
            <a:r>
              <a:rPr lang="ru-RU" sz="44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дослідницьких</a:t>
            </a:r>
            <a:r>
              <a:rPr lang="ru-RU" sz="44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44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робіт</a:t>
            </a:r>
            <a:r>
              <a:rPr lang="ru-RU" sz="44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44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44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постерний</a:t>
            </a:r>
            <a:r>
              <a:rPr lang="ru-RU" sz="44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44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захист</a:t>
            </a:r>
            <a:r>
              <a:rPr lang="ru-RU" sz="44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44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44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наукова</a:t>
            </a:r>
            <a:r>
              <a:rPr lang="ru-RU" sz="44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44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конференція</a:t>
            </a:r>
            <a:r>
              <a:rPr lang="ru-RU" sz="44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11731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B7F6051-002F-4E87-8915-CF8C678B8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90" y="283029"/>
            <a:ext cx="7801609" cy="113483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dirty="0">
                <a:solidFill>
                  <a:srgbClr val="0033CC"/>
                </a:solidFill>
              </a:rPr>
              <a:t>ФАКТОРНО-КРИТЕРІАЛЬНА МОДЕЛЬ</a:t>
            </a:r>
            <a:br>
              <a:rPr lang="ru-RU" sz="3200" b="1" dirty="0">
                <a:solidFill>
                  <a:srgbClr val="0033CC"/>
                </a:solidFill>
              </a:rPr>
            </a:br>
            <a:r>
              <a:rPr lang="ru-RU" sz="3200" b="1" dirty="0">
                <a:solidFill>
                  <a:srgbClr val="0033CC"/>
                </a:solidFill>
              </a:rPr>
              <a:t>ВИЗНАЧЕННЯ РЕЗУЛЬТАТІВ КОНКУРСУ</a:t>
            </a:r>
            <a:endParaRPr lang="uk-UA" sz="3200" b="1" dirty="0">
              <a:solidFill>
                <a:srgbClr val="0033CC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F93FA80-2A3C-4CC0-A71A-83D29B04BC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37"/>
          <a:stretch/>
        </p:blipFill>
        <p:spPr>
          <a:xfrm>
            <a:off x="99060" y="1715044"/>
            <a:ext cx="8639400" cy="297125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2431400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566196-E21F-4E16-89E2-30C7B5437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41" y="117475"/>
            <a:ext cx="8018779" cy="59880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3600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ФАКТОР 1. ЗАОЧНЕ ОЦІНЮВАННЯ</a:t>
            </a:r>
          </a:p>
        </p:txBody>
      </p:sp>
      <p:pic>
        <p:nvPicPr>
          <p:cNvPr id="9" name="Місце для вмісту 8">
            <a:extLst>
              <a:ext uri="{FF2B5EF4-FFF2-40B4-BE49-F238E27FC236}">
                <a16:creationId xmlns:a16="http://schemas.microsoft.com/office/drawing/2014/main" id="{223E356A-496C-42B6-BFBF-B6D3E60DC5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0539" y="716280"/>
            <a:ext cx="8054435" cy="4427220"/>
          </a:xfrm>
        </p:spPr>
      </p:pic>
    </p:spTree>
    <p:extLst>
      <p:ext uri="{BB962C8B-B14F-4D97-AF65-F5344CB8AC3E}">
        <p14:creationId xmlns:p14="http://schemas.microsoft.com/office/powerpoint/2010/main" val="3295041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FE5F1D-63C5-45CA-8DED-EB2F09776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1" y="117178"/>
            <a:ext cx="7023099" cy="990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kumimoji="0" lang="uk-UA" sz="3600" b="0" i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/>
                <a:ea typeface="+mn-ea"/>
                <a:cs typeface="+mn-cs"/>
              </a:rPr>
              <a:t>ФАКТОР 2. ПОСТЕРНИЙ ЗАХИСТ</a:t>
            </a:r>
            <a:endParaRPr lang="uk-UA" dirty="0"/>
          </a:p>
        </p:txBody>
      </p:sp>
      <p:pic>
        <p:nvPicPr>
          <p:cNvPr id="9" name="Місце для вмісту 8">
            <a:extLst>
              <a:ext uri="{FF2B5EF4-FFF2-40B4-BE49-F238E27FC236}">
                <a16:creationId xmlns:a16="http://schemas.microsoft.com/office/drawing/2014/main" id="{0DEC81A8-13DE-4F7A-9429-4E2FC4A0C4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2193" y="1107778"/>
            <a:ext cx="7839606" cy="4035722"/>
          </a:xfrm>
        </p:spPr>
      </p:pic>
    </p:spTree>
    <p:extLst>
      <p:ext uri="{BB962C8B-B14F-4D97-AF65-F5344CB8AC3E}">
        <p14:creationId xmlns:p14="http://schemas.microsoft.com/office/powerpoint/2010/main" val="167786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546EF4-A9F2-4CFB-AF8E-D03B641EE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1" y="209550"/>
            <a:ext cx="7772399" cy="990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kumimoji="0" lang="uk-UA" sz="3600" b="0" i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/>
                <a:ea typeface="+mn-ea"/>
                <a:cs typeface="+mn-cs"/>
              </a:rPr>
              <a:t>ФАКТОР 3. НАУКОВА КОНФЕРЕНЦІЯ</a:t>
            </a:r>
            <a:endParaRPr lang="uk-UA" sz="3600" dirty="0"/>
          </a:p>
        </p:txBody>
      </p:sp>
      <p:pic>
        <p:nvPicPr>
          <p:cNvPr id="11" name="Місце для вмісту 10">
            <a:extLst>
              <a:ext uri="{FF2B5EF4-FFF2-40B4-BE49-F238E27FC236}">
                <a16:creationId xmlns:a16="http://schemas.microsoft.com/office/drawing/2014/main" id="{04B58F2B-DFD8-43CA-AC09-74931AC3DA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153" y="1200150"/>
            <a:ext cx="6906467" cy="3935864"/>
          </a:xfrm>
        </p:spPr>
      </p:pic>
    </p:spTree>
    <p:extLst>
      <p:ext uri="{BB962C8B-B14F-4D97-AF65-F5344CB8AC3E}">
        <p14:creationId xmlns:p14="http://schemas.microsoft.com/office/powerpoint/2010/main" val="1553502828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714</TotalTime>
  <Words>646</Words>
  <Application>Microsoft Office PowerPoint</Application>
  <PresentationFormat>Екран (16:9)</PresentationFormat>
  <Paragraphs>75</Paragraphs>
  <Slides>17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25" baseType="lpstr">
      <vt:lpstr>Wingdings 3</vt:lpstr>
      <vt:lpstr>Calibri</vt:lpstr>
      <vt:lpstr>Wingdings</vt:lpstr>
      <vt:lpstr>Arial</vt:lpstr>
      <vt:lpstr>Times New Roman</vt:lpstr>
      <vt:lpstr>Lato</vt:lpstr>
      <vt:lpstr>Trebuchet MS</vt:lpstr>
      <vt:lpstr>Грань</vt:lpstr>
      <vt:lpstr>КОНКУРС-ЗАХИСТ МАН ОНЛАЙН ФОРМАТ </vt:lpstr>
      <vt:lpstr>   МОНУ: ВСЕУКРАЇНСЬКІ УЧНІВСЬКІ ОЛІМПІАДИ  НЕ ПРОВОДИТИМУТЬСЯ ПІД ЧАС КАРАНТИНУ (ОФІЦІЙНЕ ПОВІДОМЛЕННЯ  САЙТІ МОНУ ВІД 27.11.2020)</vt:lpstr>
      <vt:lpstr>Презентація PowerPoint</vt:lpstr>
      <vt:lpstr>ВІД КУНКУРСУ НАУКОВО-ДОСЛІДНИЦЬКИХ РОБІТ – ДО КОНКУРСУ ДОСЛІДНИЦЬКИХ ПРОЄКТІВ </vt:lpstr>
      <vt:lpstr>НОВИЙ ФОРМАТ КОНКУРСУ:</vt:lpstr>
      <vt:lpstr>ФАКТОРНО-КРИТЕРІАЛЬНА МОДЕЛЬ ВИЗНАЧЕННЯ РЕЗУЛЬТАТІВ КОНКУРСУ</vt:lpstr>
      <vt:lpstr>ФАКТОР 1. ЗАОЧНЕ ОЦІНЮВАННЯ</vt:lpstr>
      <vt:lpstr>ФАКТОР 2. ПОСТЕРНИЙ ЗАХИСТ</vt:lpstr>
      <vt:lpstr>ФАКТОР 3. НАУКОВА КОНФЕРЕНЦІЯ</vt:lpstr>
      <vt:lpstr>ЧАСОВІ МЕЖІ ЕТАПІВ КОНКУРСУ</vt:lpstr>
      <vt:lpstr>МЕТОДИЧНИЙ ЛИСТ ПРО ОРГАНІЗАЦІЮ ТА ПРОВЕДЕННЯ КОНКУРСУ ВІД 13.11.2020 </vt:lpstr>
      <vt:lpstr>КОНКУРСНІ ДЕДЛАЙНИ</vt:lpstr>
      <vt:lpstr>КОМЕНТАРІ - ПОКРОКОВО</vt:lpstr>
      <vt:lpstr>КОМЕНТАРІ - ПОКРОКОВО</vt:lpstr>
      <vt:lpstr>КОМЕНТАРІ - ПОКРОКОВО</vt:lpstr>
      <vt:lpstr>ПЕРЕЛІК КОНКУРСНИХ МАТЕРІАЛІВ:</vt:lpstr>
      <vt:lpstr>ПЕРЕЛІК КОНКУРСНИХ МАТЕРІАЛІВ: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КОНКУРС-ЗАХИСТ МАН ОНЛАЙН ФОРМАТ </dc:title>
  <cp:lastModifiedBy>MAN</cp:lastModifiedBy>
  <cp:revision>39</cp:revision>
  <dcterms:modified xsi:type="dcterms:W3CDTF">2020-12-10T14:34:57Z</dcterms:modified>
</cp:coreProperties>
</file>